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E688"/>
    <a:srgbClr val="F454C1"/>
    <a:srgbClr val="FF00FF"/>
    <a:srgbClr val="1A9CFA"/>
    <a:srgbClr val="FFBC3A"/>
    <a:srgbClr val="7A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2"/>
    <p:restoredTop sz="94626"/>
  </p:normalViewPr>
  <p:slideViewPr>
    <p:cSldViewPr snapToGrid="0">
      <p:cViewPr varScale="1">
        <p:scale>
          <a:sx n="115" d="100"/>
          <a:sy n="115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6FEC-5B54-4E43-877A-F4E156D46887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C8B80-1543-FE43-885E-DAA43E351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87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24322-FE6D-F906-AE0B-DD7FB9421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FCFACC-9060-826D-E690-B9AC0C60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FE25AC-B0B7-4B91-2A53-C6E88E90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99DB2D-1EA8-C67C-657C-5CFAE06F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F3380F-2ABD-8611-FF77-4CB29D56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44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425CF-BEB0-29EA-619F-2D645DFE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FC39D-ECA6-8D18-4648-F4541AFA1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AC685-6F39-4E26-061E-BE56E2E8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27AF77-2BFB-BED2-F23D-5B436C69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8AC00-22AB-AB54-E69C-BE4FC489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637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784631D-D61E-8C4A-0FC9-A5213A759C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057752" y="-3625083"/>
            <a:ext cx="14056107" cy="141081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5924B1-8F0A-D156-AB96-4EC87D564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1859" y="-3747870"/>
            <a:ext cx="14056107" cy="141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5561E-AFEE-C1D2-AE9A-2BF7D620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DE58F-0CF1-C77B-7B7D-5D2944D4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5F1F1-0E54-6FCD-2769-5736BCF8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254C9-B097-ED6C-946F-512C9ECE7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E49445-746C-B31F-F565-FA02AD85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15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0A287-9A75-2A12-9434-4E497075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84436F-14B5-FBB4-13B2-E743961B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472FE3-C9E4-8EF4-73A1-2E7611CA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63658-1ACC-0883-37FB-64A71989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C6634-BE7D-ECF7-3A42-210F91DC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561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86B1D-7FCC-E37E-A1D0-3EA6F544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03B5A1-0BCB-7656-A300-55A9EF277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CEAD3-3938-7EAB-E3DF-EBB54C5CC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95DEA2-16DB-74E9-CE47-85FF5C0A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3AE5-90C8-2572-94C3-13EC5EA4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63D845-F2A2-70EA-B632-833278CE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E6F0A-0E22-94F5-0F8A-A1B0E4CC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E580F7-906B-A871-FA9F-53DCED9B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FF3F33-1379-F99E-21AC-80D461CA6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D74CB1-D469-7933-A7DB-150E21809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5B170E-DE16-EC1F-3EA3-85E7C7600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E0DBC4-CC46-9626-D7A2-29EFADC7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9AE607-5171-F0D7-C9E5-EBAB07C5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76BB99-7754-F28E-5F86-656ED472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7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0751C-592F-ABDF-8DC7-EEB661D9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5D5E2A-A564-DE93-53FE-D24C5926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F245D-069F-2A13-B2D1-F3662B45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C67FAD-BD69-03AF-4318-5DE2DA58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3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30F636-BE25-7E08-5FF9-044602D1E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E4D929-760A-E627-0BDD-6B0976FFC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74D0EA-CD00-9A1D-8E30-8C1761C0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78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E6DD5-55A5-CD43-0A82-1F675F4B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E7F69-A3E8-07F2-C804-1A4B687D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CA1515-1C3D-5A35-1873-D0855901F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82C717-30FB-91D8-30AA-3AF6C09A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F9AC3E-D29D-98E5-3B0E-F418C53F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D95136-948A-BF13-A53C-2BD31DA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586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CCE01-B71F-99A7-93AF-9F5F84BA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81F5DE-5207-503F-1C83-7FEE424CD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815094-4327-5923-2B83-677D1AC90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C859D-1095-95EF-D5FC-990B633A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FB340-8F4F-506C-A3C8-B889A9C9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9A03A-38BD-BA79-CF84-0AF6C183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00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20E5DC6-9574-2A55-1731-D416647B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90C437-BE44-9F36-2F06-ED3283273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421461-8F36-5CC3-1A1F-843E5458F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36094-53A6-3548-A43A-FCE3B9049A0A}" type="datetimeFigureOut">
              <a:rPr lang="es-MX" smtClean="0"/>
              <a:t>30/01/25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D2A4C-A809-9FDF-E9E8-2423FFD3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E9A94-9E84-CB1D-4C94-6ECEA893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14A2E-5995-1B44-AF41-F1B09AC1482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4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54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46FC32-EDAE-3F02-E70D-3B5830EA9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9343646-E361-2027-4776-B411D5FD5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369" y="1051760"/>
            <a:ext cx="4508937" cy="45029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91CAFB-3720-19D5-EC1B-3F68202F2F70}"/>
              </a:ext>
            </a:extLst>
          </p:cNvPr>
          <p:cNvSpPr txBox="1"/>
          <p:nvPr/>
        </p:nvSpPr>
        <p:spPr>
          <a:xfrm>
            <a:off x="1292773" y="2274838"/>
            <a:ext cx="4508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Nuestra razón de existir es mejorar el mundo del trabajo para así contribuir a crear un mundo mejor. </a:t>
            </a:r>
            <a:r>
              <a:rPr lang="es-MX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Creemos que cuando una persona está conectada con su organización, sus sueños y su gente, puede vivir una vida más plena y ese impacto positivo se extiende a su entorno.</a:t>
            </a:r>
          </a:p>
        </p:txBody>
      </p:sp>
    </p:spTree>
    <p:extLst>
      <p:ext uri="{BB962C8B-B14F-4D97-AF65-F5344CB8AC3E}">
        <p14:creationId xmlns:p14="http://schemas.microsoft.com/office/powerpoint/2010/main" val="170726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54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04B6F8-708B-1C4F-8466-C10C9BCC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94A05B-CFEE-8B35-D25C-5D7FB5C8F523}"/>
              </a:ext>
            </a:extLst>
          </p:cNvPr>
          <p:cNvSpPr txBox="1"/>
          <p:nvPr/>
        </p:nvSpPr>
        <p:spPr>
          <a:xfrm>
            <a:off x="928822" y="1200502"/>
            <a:ext cx="54101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Reconocemos que el nivel más alto de contribución para el área de comunicación interna es favorecer el cumplimiento de los objetivos de negocio, al:</a:t>
            </a:r>
          </a:p>
          <a:p>
            <a:endParaRPr lang="es-MX" sz="1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Acercar información de manera ágil y rápida a los colaboradores.</a:t>
            </a:r>
          </a:p>
          <a:p>
            <a:endParaRPr lang="es-MX" sz="1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Promover la colaboración y conversación, para potenciar el engagement.</a:t>
            </a:r>
          </a:p>
          <a:p>
            <a:endParaRPr lang="es-MX" sz="1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Acercar el propósito de la organización para que los colaboradores se identifiquen con él y participen en su cumplimiento.</a:t>
            </a:r>
          </a:p>
          <a:p>
            <a:endParaRPr lang="es-MX" sz="1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Habilitar la transformación y la innovación para potenciar el crecimiento de la empresa.</a:t>
            </a:r>
          </a:p>
          <a:p>
            <a:endParaRPr lang="es-MX" sz="1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Fortalecer la cultura y reputación organizacional.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874A62-AF94-9C00-79A3-41569B0B92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36" y="651644"/>
            <a:ext cx="5035631" cy="43593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B9420AA-8E7D-1E3C-FF97-FB39A8257CF2}"/>
              </a:ext>
            </a:extLst>
          </p:cNvPr>
          <p:cNvSpPr/>
          <p:nvPr/>
        </p:nvSpPr>
        <p:spPr>
          <a:xfrm>
            <a:off x="6623223" y="4707923"/>
            <a:ext cx="5568778" cy="1226583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E072B2-1C6A-B458-18E1-C61F0DF82292}"/>
              </a:ext>
            </a:extLst>
          </p:cNvPr>
          <p:cNvSpPr txBox="1"/>
          <p:nvPr/>
        </p:nvSpPr>
        <p:spPr>
          <a:xfrm>
            <a:off x="6724141" y="4207947"/>
            <a:ext cx="4742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FFBC3A"/>
                </a:solidFill>
                <a:latin typeface="Poppins" pitchFamily="2" charset="77"/>
                <a:cs typeface="Poppins" pitchFamily="2" charset="77"/>
              </a:rPr>
              <a:t>FAVORECER</a:t>
            </a:r>
          </a:p>
          <a:p>
            <a:r>
              <a:rPr lang="es-MX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EL CUMPLIMIENTO DE LOS OBJETIVOS DE NEGOCIO</a:t>
            </a:r>
            <a:endParaRPr lang="es-MX" sz="2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749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9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0B1506-369E-06F3-9568-814868C83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90F4B4-441A-23F7-E8DF-968FF3139C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729" y="1878227"/>
            <a:ext cx="10732271" cy="49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E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9A56EE-5AE6-365A-7E97-0D5AB2ED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FCE620-A4A4-A8BB-4E14-EE2E924B11C4}"/>
              </a:ext>
            </a:extLst>
          </p:cNvPr>
          <p:cNvSpPr txBox="1"/>
          <p:nvPr/>
        </p:nvSpPr>
        <p:spPr>
          <a:xfrm>
            <a:off x="1532548" y="1807102"/>
            <a:ext cx="217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Hasta hace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8CB431-046D-37E5-4327-18AB912AD8E7}"/>
              </a:ext>
            </a:extLst>
          </p:cNvPr>
          <p:cNvSpPr txBox="1"/>
          <p:nvPr/>
        </p:nvSpPr>
        <p:spPr>
          <a:xfrm>
            <a:off x="1532547" y="2106355"/>
            <a:ext cx="217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10 años,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433B53-DB81-90E7-CCEC-04E103DB712A}"/>
              </a:ext>
            </a:extLst>
          </p:cNvPr>
          <p:cNvSpPr txBox="1"/>
          <p:nvPr/>
        </p:nvSpPr>
        <p:spPr>
          <a:xfrm>
            <a:off x="4211593" y="2691130"/>
            <a:ext cx="376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 comunicación interna era desarrollar medios y emitir información.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2CF7BC-D67C-0A06-D0D4-062683284DA3}"/>
              </a:ext>
            </a:extLst>
          </p:cNvPr>
          <p:cNvSpPr txBox="1"/>
          <p:nvPr/>
        </p:nvSpPr>
        <p:spPr>
          <a:xfrm>
            <a:off x="8204334" y="3595583"/>
            <a:ext cx="2752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Éramos un área de </a:t>
            </a:r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broadcast</a:t>
            </a:r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dentro de la compañía.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FB54C7-95C6-645C-3850-70B1BD2DD1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939" y="2826102"/>
            <a:ext cx="950725" cy="7464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F785263-812C-C769-0F79-74B0E16A4A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681" y="3541647"/>
            <a:ext cx="950725" cy="7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31CE409-9548-8AAD-F39C-B4D9B842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2E4C67-95C2-C490-3F4A-7D83ACFD19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554" y="746554"/>
            <a:ext cx="5364892" cy="53648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979B654-AC9F-9AA1-0F85-34A6E82088A0}"/>
              </a:ext>
            </a:extLst>
          </p:cNvPr>
          <p:cNvSpPr txBox="1"/>
          <p:nvPr/>
        </p:nvSpPr>
        <p:spPr>
          <a:xfrm>
            <a:off x="3963429" y="2274838"/>
            <a:ext cx="4265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Hoy el paradigma de la comunicación cambió,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porque las organizaciones y el contexto también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lo hicieron.</a:t>
            </a:r>
          </a:p>
        </p:txBody>
      </p:sp>
    </p:spTree>
    <p:extLst>
      <p:ext uri="{BB962C8B-B14F-4D97-AF65-F5344CB8AC3E}">
        <p14:creationId xmlns:p14="http://schemas.microsoft.com/office/powerpoint/2010/main" val="252843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9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3BF3F0-9243-DF42-1638-C64E5911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83DB77E-B5C9-C3BE-2A20-0AE9319FF186}"/>
              </a:ext>
            </a:extLst>
          </p:cNvPr>
          <p:cNvSpPr/>
          <p:nvPr/>
        </p:nvSpPr>
        <p:spPr>
          <a:xfrm>
            <a:off x="0" y="0"/>
            <a:ext cx="12192000" cy="3521676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C277A1-9AEB-5AD5-18D7-A5FCB18DBBDB}"/>
              </a:ext>
            </a:extLst>
          </p:cNvPr>
          <p:cNvSpPr txBox="1"/>
          <p:nvPr/>
        </p:nvSpPr>
        <p:spPr>
          <a:xfrm>
            <a:off x="1579604" y="1942186"/>
            <a:ext cx="940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Nuestra función como comunicadores corporativos ha cambiado.</a:t>
            </a:r>
          </a:p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El reto no está en emitir oportunamente información, sino una mucho más profunda: crear significado, conectar. Debemos de ir </a:t>
            </a:r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#MásAlláDelBroadcast </a:t>
            </a:r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porque los colaboradores: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DD193C-EA09-676A-24F9-C0E5C3068F22}"/>
              </a:ext>
            </a:extLst>
          </p:cNvPr>
          <p:cNvSpPr txBox="1"/>
          <p:nvPr/>
        </p:nvSpPr>
        <p:spPr>
          <a:xfrm>
            <a:off x="1579605" y="3834822"/>
            <a:ext cx="9170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• Buscan entender qué significa la información.</a:t>
            </a:r>
          </a:p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• Necesitan comprender su sentido de trascendencia.</a:t>
            </a:r>
          </a:p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• Quieren interactuar y conversar.</a:t>
            </a:r>
          </a:p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• Deben responder a los cambios rápidamente.</a:t>
            </a:r>
          </a:p>
          <a:p>
            <a:r>
              <a:rPr lang="es-MX" sz="2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• Construyen su sentido de propósito a partir del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42671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4346489" y="0"/>
            <a:ext cx="7845511" cy="6858000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20B6EB-F304-A83F-9CD5-2D8F54279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83DB77E-B5C9-C3BE-2A20-0AE9319FF186}"/>
              </a:ext>
            </a:extLst>
          </p:cNvPr>
          <p:cNvSpPr/>
          <p:nvPr/>
        </p:nvSpPr>
        <p:spPr>
          <a:xfrm>
            <a:off x="-1" y="-1"/>
            <a:ext cx="4346489" cy="6857999"/>
          </a:xfrm>
          <a:prstGeom prst="rect">
            <a:avLst/>
          </a:prstGeom>
          <a:solidFill>
            <a:srgbClr val="F454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DD193C-EA09-676A-24F9-C0E5C3068F22}"/>
              </a:ext>
            </a:extLst>
          </p:cNvPr>
          <p:cNvSpPr txBox="1"/>
          <p:nvPr/>
        </p:nvSpPr>
        <p:spPr>
          <a:xfrm>
            <a:off x="4883494" y="955698"/>
            <a:ext cx="3385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IGNITE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Diagnóstico de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Estrategias de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Talleres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Asesorías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Ecosistema de medios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Contenidos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Diseño y arte</a:t>
            </a:r>
          </a:p>
          <a:p>
            <a:endParaRPr lang="es-MX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LOVE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Employer 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Embajadores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Brand 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Filosofía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Sustentabilidad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Bienestar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ESG: Environment,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Social, Governance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4D4839-9C18-AFB3-A4C8-B3D6B7BFB0E6}"/>
              </a:ext>
            </a:extLst>
          </p:cNvPr>
          <p:cNvSpPr txBox="1"/>
          <p:nvPr/>
        </p:nvSpPr>
        <p:spPr>
          <a:xfrm>
            <a:off x="8697096" y="955698"/>
            <a:ext cx="3494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DEI: </a:t>
            </a: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Diversidad, equidad e inclusión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Social C-Suite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Comunicación para líderes</a:t>
            </a:r>
          </a:p>
          <a:p>
            <a:b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HEAL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Comunicación para </a:t>
            </a:r>
          </a:p>
          <a:p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     procesos de cambio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Intervención en crisis</a:t>
            </a:r>
          </a:p>
          <a:p>
            <a:endParaRPr lang="es-MX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20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PERCIEVE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Instauración y lectura de métricas para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Medición Modelo</a:t>
            </a:r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SOLCOM </a:t>
            </a: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(Desempeño, Servicio, Impacto®)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Employee Listening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828791B-5C72-FD29-BBC1-7E4B10004460}"/>
              </a:ext>
            </a:extLst>
          </p:cNvPr>
          <p:cNvGrpSpPr/>
          <p:nvPr/>
        </p:nvGrpSpPr>
        <p:grpSpPr>
          <a:xfrm>
            <a:off x="423733" y="1789427"/>
            <a:ext cx="3808971" cy="1569660"/>
            <a:chOff x="206975" y="1262565"/>
            <a:chExt cx="3808971" cy="156966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1AC277A1-9AEB-5AD5-18D7-A5FCB18DBBDB}"/>
                </a:ext>
              </a:extLst>
            </p:cNvPr>
            <p:cNvSpPr txBox="1"/>
            <p:nvPr/>
          </p:nvSpPr>
          <p:spPr>
            <a:xfrm>
              <a:off x="206975" y="1262565"/>
              <a:ext cx="38089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¿QUÉ</a:t>
              </a:r>
            </a:p>
            <a:p>
              <a:r>
                <a:rPr lang="es-MX" sz="48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HACEM    S?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A863F67-5262-A821-FEF7-422389DD6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383" y="2113004"/>
              <a:ext cx="523193" cy="517685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6313220-0A03-73B3-F217-038F2AFD23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966" y="3498914"/>
            <a:ext cx="2859025" cy="42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83DB77E-B5C9-C3BE-2A20-0AE9319FF186}"/>
              </a:ext>
            </a:extLst>
          </p:cNvPr>
          <p:cNvSpPr/>
          <p:nvPr/>
        </p:nvSpPr>
        <p:spPr>
          <a:xfrm>
            <a:off x="-2" y="-1"/>
            <a:ext cx="5486401" cy="6857999"/>
          </a:xfrm>
          <a:prstGeom prst="rect">
            <a:avLst/>
          </a:prstGeom>
          <a:solidFill>
            <a:srgbClr val="F454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7CB678-B4DF-8F70-4D34-58231B0A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000"/>
          <a:stretch/>
        </p:blipFill>
        <p:spPr>
          <a:xfrm>
            <a:off x="0" y="0"/>
            <a:ext cx="548639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DD193C-EA09-676A-24F9-C0E5C3068F22}"/>
              </a:ext>
            </a:extLst>
          </p:cNvPr>
          <p:cNvSpPr txBox="1"/>
          <p:nvPr/>
        </p:nvSpPr>
        <p:spPr>
          <a:xfrm>
            <a:off x="7354845" y="1363471"/>
            <a:ext cx="5520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BC3A"/>
                </a:solidFill>
                <a:latin typeface="Poppins" pitchFamily="2" charset="77"/>
                <a:cs typeface="Poppins" pitchFamily="2" charset="77"/>
              </a:rPr>
              <a:t>CONTACTO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hola@solucionesdecomunicacion.mx</a:t>
            </a: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+55 5661.2027</a:t>
            </a:r>
          </a:p>
          <a:p>
            <a:endParaRPr lang="es-MX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C277A1-9AEB-5AD5-18D7-A5FCB18DBBDB}"/>
              </a:ext>
            </a:extLst>
          </p:cNvPr>
          <p:cNvSpPr txBox="1"/>
          <p:nvPr/>
        </p:nvSpPr>
        <p:spPr>
          <a:xfrm>
            <a:off x="715523" y="1363471"/>
            <a:ext cx="42033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¿Quieres saber </a:t>
            </a:r>
          </a:p>
          <a:p>
            <a:r>
              <a:rPr lang="es-MX" sz="6000" b="1" dirty="0">
                <a:solidFill>
                  <a:srgbClr val="FFBC3A"/>
                </a:solidFill>
                <a:latin typeface="Poppins" pitchFamily="2" charset="77"/>
                <a:cs typeface="Poppins" pitchFamily="2" charset="77"/>
              </a:rPr>
              <a:t>más</a:t>
            </a:r>
            <a:r>
              <a:rPr lang="es-MX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de nosotros?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762E34-E7FF-CC0C-61D3-7B69EFFB2A06}"/>
              </a:ext>
            </a:extLst>
          </p:cNvPr>
          <p:cNvSpPr txBox="1"/>
          <p:nvPr/>
        </p:nvSpPr>
        <p:spPr>
          <a:xfrm>
            <a:off x="7972684" y="3439407"/>
            <a:ext cx="30001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@solucionesdecomunicacion</a:t>
            </a: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Soluciones de Comunicación</a:t>
            </a: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Soluciones de Comunicación</a:t>
            </a:r>
          </a:p>
          <a:p>
            <a:endPara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SolucionesDeComunicacion</a:t>
            </a:r>
            <a:endParaRPr lang="es-MX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220EE4-2F08-DB32-2C5C-0FD1022210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314" y="3464465"/>
            <a:ext cx="279400" cy="279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EA1A75-43D7-6859-6D6E-A2DD817F71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314" y="3876813"/>
            <a:ext cx="279400" cy="2794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631E753-2DDF-1B4A-B41E-5215872100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314" y="4313876"/>
            <a:ext cx="279400" cy="2794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7174680-11E3-6EF6-90A8-54754B415A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314" y="4751477"/>
            <a:ext cx="279400" cy="2794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1D51CB3-255C-5965-3F05-714BF4894F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025" y="675687"/>
            <a:ext cx="2646783" cy="61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3CFB5F-59A4-955C-5E3E-9CF77A0EB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85ED3B-4DD9-C175-B6E5-D9B7E7478077}"/>
              </a:ext>
            </a:extLst>
          </p:cNvPr>
          <p:cNvSpPr txBox="1"/>
          <p:nvPr/>
        </p:nvSpPr>
        <p:spPr>
          <a:xfrm>
            <a:off x="1681656" y="4467749"/>
            <a:ext cx="88286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CONECTAR</a:t>
            </a:r>
          </a:p>
          <a:p>
            <a:pPr algn="ctr"/>
            <a:r>
              <a:rPr lang="es-MX" sz="2800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es el objetivo final de la</a:t>
            </a:r>
          </a:p>
          <a:p>
            <a:pPr algn="ctr"/>
            <a:r>
              <a:rPr lang="es-MX" sz="2800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comunicación consciente.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6FA945-45A8-51CA-37A6-595F92DBA3AE}"/>
              </a:ext>
            </a:extLst>
          </p:cNvPr>
          <p:cNvSpPr txBox="1"/>
          <p:nvPr/>
        </p:nvSpPr>
        <p:spPr>
          <a:xfrm>
            <a:off x="4966138" y="805631"/>
            <a:ext cx="2259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Para</a:t>
            </a:r>
            <a:endParaRPr lang="es-MX" sz="2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310061-BE7B-EDB0-6CC0-62E237FC6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539" y="1979242"/>
            <a:ext cx="3823234" cy="22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E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74D9DB-B852-BE14-6507-FDDA3FEB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FCE620-A4A4-A8BB-4E14-EE2E924B11C4}"/>
              </a:ext>
            </a:extLst>
          </p:cNvPr>
          <p:cNvSpPr txBox="1"/>
          <p:nvPr/>
        </p:nvSpPr>
        <p:spPr>
          <a:xfrm>
            <a:off x="7819697" y="2828835"/>
            <a:ext cx="305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Esto sólo ocurre desde la </a:t>
            </a:r>
            <a:r>
              <a:rPr lang="es-MX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energía de la empatía </a:t>
            </a:r>
            <a:r>
              <a:rPr lang="es-MX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se logra a través de estos cinco elementos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E5D3E0-6D17-8B52-FDEC-DACE4CA6C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0" y="-191531"/>
            <a:ext cx="6494006" cy="74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5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9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3EBCB36-940E-C0A0-AE88-79DF9AE2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FCE620-A4A4-A8BB-4E14-EE2E924B11C4}"/>
              </a:ext>
            </a:extLst>
          </p:cNvPr>
          <p:cNvSpPr txBox="1"/>
          <p:nvPr/>
        </p:nvSpPr>
        <p:spPr>
          <a:xfrm>
            <a:off x="7575883" y="840286"/>
            <a:ext cx="3375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Intención.</a:t>
            </a:r>
          </a:p>
          <a:p>
            <a:r>
              <a:rPr lang="es-MX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Definir un propósito claro, el “para qué” detrás de las iniciativas.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A8F42E-3DCA-38B9-3A53-60B23C138A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4588"/>
            <a:ext cx="5575391" cy="584915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A759FC-E39C-82BA-57D1-94B6555C9679}"/>
              </a:ext>
            </a:extLst>
          </p:cNvPr>
          <p:cNvSpPr txBox="1"/>
          <p:nvPr/>
        </p:nvSpPr>
        <p:spPr>
          <a:xfrm>
            <a:off x="7575883" y="1810048"/>
            <a:ext cx="337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Sintonía.</a:t>
            </a:r>
          </a:p>
          <a:p>
            <a:r>
              <a:rPr lang="es-MX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Ver y reconocer a las personas con quienes establecerás comunicación es clave para formar vínculo.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5F7DD3-7A68-5370-2150-326AB90004BC}"/>
              </a:ext>
            </a:extLst>
          </p:cNvPr>
          <p:cNvSpPr txBox="1"/>
          <p:nvPr/>
        </p:nvSpPr>
        <p:spPr>
          <a:xfrm>
            <a:off x="7594094" y="4070422"/>
            <a:ext cx="337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Eficacia.</a:t>
            </a:r>
          </a:p>
          <a:p>
            <a:r>
              <a:rPr lang="es-MX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Asegurar la oportunidad, suficiencia y claridad de la información es indispensable para lograr el objetivo.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FACBB6-39C1-5297-CC29-93666A927659}"/>
              </a:ext>
            </a:extLst>
          </p:cNvPr>
          <p:cNvSpPr txBox="1"/>
          <p:nvPr/>
        </p:nvSpPr>
        <p:spPr>
          <a:xfrm>
            <a:off x="7575883" y="2964477"/>
            <a:ext cx="337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Presencia.</a:t>
            </a:r>
          </a:p>
          <a:p>
            <a:r>
              <a:rPr lang="es-MX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Estar ¨aquí y ahora¨ incluye leer y entender lo que sucede diariamente en el contexto de tu organización.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C3C478-C909-72F7-D6F7-CF3D69C02AE3}"/>
              </a:ext>
            </a:extLst>
          </p:cNvPr>
          <p:cNvSpPr txBox="1"/>
          <p:nvPr/>
        </p:nvSpPr>
        <p:spPr>
          <a:xfrm>
            <a:off x="7594094" y="5171476"/>
            <a:ext cx="337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Apertura.</a:t>
            </a:r>
          </a:p>
          <a:p>
            <a:r>
              <a:rPr lang="es-MX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Crear y sostener un espacio para la retroalimentación, la participación y las preguntas.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23899A1-97A4-9452-82EC-B1D48152F8A3}"/>
              </a:ext>
            </a:extLst>
          </p:cNvPr>
          <p:cNvGrpSpPr/>
          <p:nvPr/>
        </p:nvGrpSpPr>
        <p:grpSpPr>
          <a:xfrm>
            <a:off x="6828013" y="966086"/>
            <a:ext cx="517839" cy="517839"/>
            <a:chOff x="6712946" y="1452034"/>
            <a:chExt cx="517839" cy="517839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01B3EAF-F006-94BB-8B4F-AE08549F1856}"/>
                </a:ext>
              </a:extLst>
            </p:cNvPr>
            <p:cNvSpPr/>
            <p:nvPr/>
          </p:nvSpPr>
          <p:spPr>
            <a:xfrm>
              <a:off x="6712946" y="1452034"/>
              <a:ext cx="517839" cy="517839"/>
            </a:xfrm>
            <a:prstGeom prst="ellipse">
              <a:avLst/>
            </a:prstGeom>
            <a:solidFill>
              <a:srgbClr val="FFBC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DBF0EAE-8015-CD28-B156-0A4674A9E847}"/>
                </a:ext>
              </a:extLst>
            </p:cNvPr>
            <p:cNvSpPr txBox="1"/>
            <p:nvPr/>
          </p:nvSpPr>
          <p:spPr>
            <a:xfrm>
              <a:off x="6830359" y="1523256"/>
              <a:ext cx="30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rgbClr val="FF00FF"/>
                  </a:solidFill>
                  <a:latin typeface="Poppins" pitchFamily="2" charset="77"/>
                  <a:cs typeface="Poppins" pitchFamily="2" charset="77"/>
                </a:rPr>
                <a:t>1</a:t>
              </a:r>
              <a:endParaRPr lang="es-MX" sz="1200" dirty="0">
                <a:solidFill>
                  <a:srgbClr val="FF00FF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37BE638-2023-4680-55EF-6707C0089064}"/>
              </a:ext>
            </a:extLst>
          </p:cNvPr>
          <p:cNvGrpSpPr/>
          <p:nvPr/>
        </p:nvGrpSpPr>
        <p:grpSpPr>
          <a:xfrm>
            <a:off x="6828013" y="2016410"/>
            <a:ext cx="517839" cy="517839"/>
            <a:chOff x="6712946" y="1452034"/>
            <a:chExt cx="517839" cy="517839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422FCFC6-FC61-7734-9608-73A50700C780}"/>
                </a:ext>
              </a:extLst>
            </p:cNvPr>
            <p:cNvSpPr/>
            <p:nvPr/>
          </p:nvSpPr>
          <p:spPr>
            <a:xfrm>
              <a:off x="6712946" y="1452034"/>
              <a:ext cx="517839" cy="517839"/>
            </a:xfrm>
            <a:prstGeom prst="ellipse">
              <a:avLst/>
            </a:prstGeom>
            <a:solidFill>
              <a:srgbClr val="FFBC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1D47560-F369-84FD-8196-063B55B7FB46}"/>
                </a:ext>
              </a:extLst>
            </p:cNvPr>
            <p:cNvSpPr txBox="1"/>
            <p:nvPr/>
          </p:nvSpPr>
          <p:spPr>
            <a:xfrm>
              <a:off x="6830359" y="1523256"/>
              <a:ext cx="30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FF00FF"/>
                  </a:solidFill>
                  <a:latin typeface="Poppins" pitchFamily="2" charset="77"/>
                  <a:cs typeface="Poppins" pitchFamily="2" charset="77"/>
                </a:rPr>
                <a:t>2</a:t>
              </a:r>
              <a:endParaRPr lang="es-MX" sz="1200" dirty="0">
                <a:solidFill>
                  <a:srgbClr val="FF00FF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17D2A14-ECCE-7C02-6BEE-24D1E05A2C06}"/>
              </a:ext>
            </a:extLst>
          </p:cNvPr>
          <p:cNvGrpSpPr/>
          <p:nvPr/>
        </p:nvGrpSpPr>
        <p:grpSpPr>
          <a:xfrm>
            <a:off x="6828013" y="3140875"/>
            <a:ext cx="517839" cy="517839"/>
            <a:chOff x="6712946" y="1452034"/>
            <a:chExt cx="517839" cy="517839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FC66200-3697-001B-4352-D7DDA52CEC75}"/>
                </a:ext>
              </a:extLst>
            </p:cNvPr>
            <p:cNvSpPr/>
            <p:nvPr/>
          </p:nvSpPr>
          <p:spPr>
            <a:xfrm>
              <a:off x="6712946" y="1452034"/>
              <a:ext cx="517839" cy="517839"/>
            </a:xfrm>
            <a:prstGeom prst="ellipse">
              <a:avLst/>
            </a:prstGeom>
            <a:solidFill>
              <a:srgbClr val="FFBC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67571F3-D72C-03B9-DB69-BBF0E37B483E}"/>
                </a:ext>
              </a:extLst>
            </p:cNvPr>
            <p:cNvSpPr txBox="1"/>
            <p:nvPr/>
          </p:nvSpPr>
          <p:spPr>
            <a:xfrm>
              <a:off x="6830359" y="1523256"/>
              <a:ext cx="30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FF00FF"/>
                  </a:solidFill>
                  <a:latin typeface="Poppins" pitchFamily="2" charset="77"/>
                  <a:cs typeface="Poppins" pitchFamily="2" charset="77"/>
                </a:rPr>
                <a:t>3</a:t>
              </a:r>
              <a:endParaRPr lang="es-MX" sz="1200" dirty="0">
                <a:solidFill>
                  <a:srgbClr val="FF00FF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52AA464-E6D9-77FE-3B48-36E37F68C824}"/>
              </a:ext>
            </a:extLst>
          </p:cNvPr>
          <p:cNvGrpSpPr/>
          <p:nvPr/>
        </p:nvGrpSpPr>
        <p:grpSpPr>
          <a:xfrm>
            <a:off x="6828013" y="4203556"/>
            <a:ext cx="517839" cy="517839"/>
            <a:chOff x="6712946" y="1452034"/>
            <a:chExt cx="517839" cy="517839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E2BC4077-37FC-8A99-BAAF-D5AFB6A28327}"/>
                </a:ext>
              </a:extLst>
            </p:cNvPr>
            <p:cNvSpPr/>
            <p:nvPr/>
          </p:nvSpPr>
          <p:spPr>
            <a:xfrm>
              <a:off x="6712946" y="1452034"/>
              <a:ext cx="517839" cy="517839"/>
            </a:xfrm>
            <a:prstGeom prst="ellipse">
              <a:avLst/>
            </a:prstGeom>
            <a:solidFill>
              <a:srgbClr val="FFBC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B5A57A9-9C95-2A36-3331-DF75E48D6676}"/>
                </a:ext>
              </a:extLst>
            </p:cNvPr>
            <p:cNvSpPr txBox="1"/>
            <p:nvPr/>
          </p:nvSpPr>
          <p:spPr>
            <a:xfrm>
              <a:off x="6830359" y="1523256"/>
              <a:ext cx="30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FF00FF"/>
                  </a:solidFill>
                  <a:latin typeface="Poppins" pitchFamily="2" charset="77"/>
                  <a:cs typeface="Poppins" pitchFamily="2" charset="77"/>
                </a:rPr>
                <a:t>4</a:t>
              </a:r>
              <a:endParaRPr lang="es-MX" sz="1200" dirty="0">
                <a:solidFill>
                  <a:srgbClr val="FF00FF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07659D2-53F1-13E1-53B3-4E04839F27FA}"/>
              </a:ext>
            </a:extLst>
          </p:cNvPr>
          <p:cNvGrpSpPr/>
          <p:nvPr/>
        </p:nvGrpSpPr>
        <p:grpSpPr>
          <a:xfrm>
            <a:off x="6840370" y="5374075"/>
            <a:ext cx="517839" cy="517839"/>
            <a:chOff x="6712946" y="1452034"/>
            <a:chExt cx="517839" cy="517839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3643C269-9F87-1552-9DF0-0DF1D6C8A8F3}"/>
                </a:ext>
              </a:extLst>
            </p:cNvPr>
            <p:cNvSpPr/>
            <p:nvPr/>
          </p:nvSpPr>
          <p:spPr>
            <a:xfrm>
              <a:off x="6712946" y="1452034"/>
              <a:ext cx="517839" cy="517839"/>
            </a:xfrm>
            <a:prstGeom prst="ellipse">
              <a:avLst/>
            </a:prstGeom>
            <a:solidFill>
              <a:srgbClr val="FFBC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A118416D-7CFF-E8CF-48F2-D1FA9F5A3BF2}"/>
                </a:ext>
              </a:extLst>
            </p:cNvPr>
            <p:cNvSpPr txBox="1"/>
            <p:nvPr/>
          </p:nvSpPr>
          <p:spPr>
            <a:xfrm>
              <a:off x="6830359" y="1523256"/>
              <a:ext cx="3077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FF00FF"/>
                  </a:solidFill>
                  <a:latin typeface="Poppins" pitchFamily="2" charset="77"/>
                  <a:cs typeface="Poppins" pitchFamily="2" charset="77"/>
                </a:rPr>
                <a:t>5</a:t>
              </a:r>
              <a:endParaRPr lang="es-MX" sz="1200" dirty="0">
                <a:solidFill>
                  <a:srgbClr val="FF00FF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597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85ED3B-4DD9-C175-B6E5-D9B7E7478077}"/>
              </a:ext>
            </a:extLst>
          </p:cNvPr>
          <p:cNvSpPr txBox="1"/>
          <p:nvPr/>
        </p:nvSpPr>
        <p:spPr>
          <a:xfrm>
            <a:off x="6780862" y="2521059"/>
            <a:ext cx="2939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Agencia </a:t>
            </a:r>
          </a:p>
          <a:p>
            <a:r>
              <a:rPr lang="es-MX" sz="28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Mexicana de comunicación corporativa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85BC90B-F08C-B1D5-8CAB-4A2883F71074}"/>
              </a:ext>
            </a:extLst>
          </p:cNvPr>
          <p:cNvSpPr/>
          <p:nvPr/>
        </p:nvSpPr>
        <p:spPr>
          <a:xfrm>
            <a:off x="6070151" y="2409568"/>
            <a:ext cx="45719" cy="1927373"/>
          </a:xfrm>
          <a:prstGeom prst="rect">
            <a:avLst/>
          </a:prstGeom>
          <a:solidFill>
            <a:srgbClr val="7A5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0C4C09-6D1C-EFC4-7D21-24AF65E7FA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154" y="2409567"/>
            <a:ext cx="3292251" cy="19273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C2A1D0-3395-7C03-1B74-8EEBDD9127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C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5F0CD8B-D772-1516-E07E-8FF391E4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85ED3B-4DD9-C175-B6E5-D9B7E7478077}"/>
              </a:ext>
            </a:extLst>
          </p:cNvPr>
          <p:cNvSpPr txBox="1"/>
          <p:nvPr/>
        </p:nvSpPr>
        <p:spPr>
          <a:xfrm>
            <a:off x="1297462" y="2546571"/>
            <a:ext cx="3056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años de experiencia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19A00-BC2F-7374-1550-88A3E54189AF}"/>
              </a:ext>
            </a:extLst>
          </p:cNvPr>
          <p:cNvSpPr txBox="1"/>
          <p:nvPr/>
        </p:nvSpPr>
        <p:spPr>
          <a:xfrm>
            <a:off x="1596080" y="1377021"/>
            <a:ext cx="2458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6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+25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0B496E-6217-3C3E-6FCB-F55C65E4CAE0}"/>
              </a:ext>
            </a:extLst>
          </p:cNvPr>
          <p:cNvSpPr txBox="1"/>
          <p:nvPr/>
        </p:nvSpPr>
        <p:spPr>
          <a:xfrm>
            <a:off x="7372867" y="1623242"/>
            <a:ext cx="199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Certificados </a:t>
            </a:r>
          </a:p>
          <a:p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en Change</a:t>
            </a:r>
          </a:p>
          <a:p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Management </a:t>
            </a:r>
          </a:p>
          <a:p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por Cornell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94A05B-CFEE-8B35-D25C-5D7FB5C8F523}"/>
              </a:ext>
            </a:extLst>
          </p:cNvPr>
          <p:cNvSpPr txBox="1"/>
          <p:nvPr/>
        </p:nvSpPr>
        <p:spPr>
          <a:xfrm>
            <a:off x="1596080" y="4173065"/>
            <a:ext cx="4201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Desarrollo de metodologías propias en evaluación y medición, estrategias, campañas y de red de medios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9B4726-BE34-7469-C2F2-69CD502FB2F5}"/>
              </a:ext>
            </a:extLst>
          </p:cNvPr>
          <p:cNvSpPr txBox="1"/>
          <p:nvPr/>
        </p:nvSpPr>
        <p:spPr>
          <a:xfrm>
            <a:off x="7393456" y="4326952"/>
            <a:ext cx="3709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Premios y reconocimientos nacionales e internaciones</a:t>
            </a:r>
          </a:p>
          <a:p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(AMCO, Ragan, IABC)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26B3F6-8FE7-A388-D4DF-886B2170BEF5}"/>
              </a:ext>
            </a:extLst>
          </p:cNvPr>
          <p:cNvSpPr txBox="1"/>
          <p:nvPr/>
        </p:nvSpPr>
        <p:spPr>
          <a:xfrm>
            <a:off x="6444045" y="4162610"/>
            <a:ext cx="94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9600" b="1" dirty="0">
                <a:solidFill>
                  <a:srgbClr val="F454C1"/>
                </a:solidFill>
                <a:latin typeface="Poppins" pitchFamily="2" charset="77"/>
                <a:cs typeface="Poppins" pitchFamily="2" charset="77"/>
              </a:rPr>
              <a:t>9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B12FDB0-4F87-F376-B84E-41C5DD4E39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456" y="1573309"/>
            <a:ext cx="949411" cy="13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3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4497859" cy="6858000"/>
          </a:xfrm>
          <a:prstGeom prst="rect">
            <a:avLst/>
          </a:prstGeom>
          <a:solidFill>
            <a:srgbClr val="2DE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2CB19E7-68EA-0477-4A53-CBCE98A44ECB}"/>
              </a:ext>
            </a:extLst>
          </p:cNvPr>
          <p:cNvSpPr/>
          <p:nvPr/>
        </p:nvSpPr>
        <p:spPr>
          <a:xfrm>
            <a:off x="0" y="0"/>
            <a:ext cx="4497859" cy="494270"/>
          </a:xfrm>
          <a:prstGeom prst="rect">
            <a:avLst/>
          </a:prstGeom>
          <a:solidFill>
            <a:srgbClr val="7A5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52620A-A988-D3BD-93C3-2ACFD20F2A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60" y="4243965"/>
            <a:ext cx="7772400" cy="26140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330D38B-DAE5-D099-671A-7FE006379485}"/>
              </a:ext>
            </a:extLst>
          </p:cNvPr>
          <p:cNvSpPr txBox="1"/>
          <p:nvPr/>
        </p:nvSpPr>
        <p:spPr>
          <a:xfrm>
            <a:off x="401534" y="1120676"/>
            <a:ext cx="3725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¿El mundo del trabajo puede cambiar al mundo?</a:t>
            </a:r>
            <a:endParaRPr lang="es-MX" sz="4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DEAE9E-9EB4-E534-0CAF-CE2871C4FA2B}"/>
              </a:ext>
            </a:extLst>
          </p:cNvPr>
          <p:cNvSpPr txBox="1"/>
          <p:nvPr/>
        </p:nvSpPr>
        <p:spPr>
          <a:xfrm>
            <a:off x="5455447" y="1122622"/>
            <a:ext cx="589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1A9CFA"/>
                </a:solidFill>
                <a:latin typeface="Poppins" pitchFamily="2" charset="77"/>
                <a:cs typeface="Poppins" pitchFamily="2" charset="77"/>
              </a:rPr>
              <a:t>-Para nosotros, sí</a:t>
            </a:r>
            <a:endParaRPr lang="es-MX" sz="4800" dirty="0">
              <a:solidFill>
                <a:srgbClr val="1A9CF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556A055-9630-5022-D48E-E2FEAE8D9B2E}"/>
              </a:ext>
            </a:extLst>
          </p:cNvPr>
          <p:cNvSpPr txBox="1"/>
          <p:nvPr/>
        </p:nvSpPr>
        <p:spPr>
          <a:xfrm>
            <a:off x="5811732" y="2214586"/>
            <a:ext cx="5183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Desde hace 25 años, en Soluciones de Comunicación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hemos sostenido que el diálogo más importante comienza en el interior de las organizaciones.</a:t>
            </a:r>
          </a:p>
          <a:p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Para nosotros, </a:t>
            </a:r>
            <a:r>
              <a:rPr lang="es-MX" sz="2000" dirty="0">
                <a:solidFill>
                  <a:srgbClr val="7A52E6"/>
                </a:solidFill>
                <a:latin typeface="Poppins" pitchFamily="2" charset="77"/>
                <a:cs typeface="Poppins" pitchFamily="2" charset="77"/>
              </a:rPr>
              <a:t>la comunicación debe conectar, entusiasmar y provocar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para que se convierta en un habilitador de la innovación y el cambio.</a:t>
            </a:r>
          </a:p>
        </p:txBody>
      </p:sp>
    </p:spTree>
    <p:extLst>
      <p:ext uri="{BB962C8B-B14F-4D97-AF65-F5344CB8AC3E}">
        <p14:creationId xmlns:p14="http://schemas.microsoft.com/office/powerpoint/2010/main" val="169003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9C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B34039-2F05-F146-A18D-8D6DFBF4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FCE620-A4A4-A8BB-4E14-EE2E924B11C4}"/>
              </a:ext>
            </a:extLst>
          </p:cNvPr>
          <p:cNvSpPr txBox="1"/>
          <p:nvPr/>
        </p:nvSpPr>
        <p:spPr>
          <a:xfrm>
            <a:off x="6046336" y="4734298"/>
            <a:ext cx="157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Aeronáutica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Consumo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Retail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Servicios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3C784A-C638-90E3-4596-B8DB6B7BB6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4" y="1628951"/>
            <a:ext cx="3913127" cy="39073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15FA5CB-4D00-F3A8-AE01-CB8FF6E5F5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36" y="1053600"/>
            <a:ext cx="4965244" cy="36022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E3B7139-021C-06DF-2871-CC1CE260B068}"/>
              </a:ext>
            </a:extLst>
          </p:cNvPr>
          <p:cNvSpPr txBox="1"/>
          <p:nvPr/>
        </p:nvSpPr>
        <p:spPr>
          <a:xfrm>
            <a:off x="7455006" y="4734298"/>
            <a:ext cx="157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Financiera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Petrolera 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Manufactura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Energía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62413D-ADE6-8104-43E2-BE106F808C51}"/>
              </a:ext>
            </a:extLst>
          </p:cNvPr>
          <p:cNvSpPr txBox="1"/>
          <p:nvPr/>
        </p:nvSpPr>
        <p:spPr>
          <a:xfrm>
            <a:off x="8925460" y="4734298"/>
            <a:ext cx="23984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Química farmacéutica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Tecnología</a:t>
            </a:r>
          </a:p>
          <a:p>
            <a:r>
              <a:rPr lang="es-MX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Minera</a:t>
            </a:r>
          </a:p>
        </p:txBody>
      </p:sp>
    </p:spTree>
    <p:extLst>
      <p:ext uri="{BB962C8B-B14F-4D97-AF65-F5344CB8AC3E}">
        <p14:creationId xmlns:p14="http://schemas.microsoft.com/office/powerpoint/2010/main" val="262281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126944-C41B-4AF5-4495-F780CED73B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5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1BB2C4F-02B2-6395-9A10-720C1DE4F0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7881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4CC060B-8D49-ED49-214E-106770E50AE0}"/>
              </a:ext>
            </a:extLst>
          </p:cNvPr>
          <p:cNvSpPr/>
          <p:nvPr/>
        </p:nvSpPr>
        <p:spPr>
          <a:xfrm>
            <a:off x="-1" y="6450227"/>
            <a:ext cx="12191999" cy="407773"/>
          </a:xfrm>
          <a:prstGeom prst="rect">
            <a:avLst/>
          </a:prstGeom>
          <a:solidFill>
            <a:srgbClr val="2DE6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AAEA088-3DB0-7EB3-5A97-5D18B5BE34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8" y="1071867"/>
            <a:ext cx="7772400" cy="43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70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633</Words>
  <Application>Microsoft Macintosh PowerPoint</Application>
  <PresentationFormat>Panorámica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Castillo Martinez</dc:creator>
  <cp:lastModifiedBy>Gonzalo Riveros</cp:lastModifiedBy>
  <cp:revision>7</cp:revision>
  <dcterms:created xsi:type="dcterms:W3CDTF">2025-01-07T01:59:12Z</dcterms:created>
  <dcterms:modified xsi:type="dcterms:W3CDTF">2025-01-30T19:00:39Z</dcterms:modified>
</cp:coreProperties>
</file>